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tmp" ContentType="image/p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44"/>
  </p:notesMasterIdLst>
  <p:sldIdLst>
    <p:sldId id="256" r:id="rId2"/>
    <p:sldId id="289" r:id="rId3"/>
    <p:sldId id="291" r:id="rId4"/>
    <p:sldId id="292" r:id="rId5"/>
    <p:sldId id="296" r:id="rId6"/>
    <p:sldId id="293" r:id="rId7"/>
    <p:sldId id="295" r:id="rId8"/>
    <p:sldId id="307" r:id="rId9"/>
    <p:sldId id="300" r:id="rId10"/>
    <p:sldId id="287" r:id="rId11"/>
    <p:sldId id="301" r:id="rId12"/>
    <p:sldId id="297" r:id="rId13"/>
    <p:sldId id="302" r:id="rId14"/>
    <p:sldId id="258" r:id="rId15"/>
    <p:sldId id="259" r:id="rId16"/>
    <p:sldId id="280" r:id="rId17"/>
    <p:sldId id="279" r:id="rId18"/>
    <p:sldId id="257" r:id="rId19"/>
    <p:sldId id="273" r:id="rId20"/>
    <p:sldId id="303" r:id="rId21"/>
    <p:sldId id="262" r:id="rId22"/>
    <p:sldId id="261" r:id="rId23"/>
    <p:sldId id="283" r:id="rId24"/>
    <p:sldId id="271" r:id="rId25"/>
    <p:sldId id="272" r:id="rId26"/>
    <p:sldId id="263" r:id="rId27"/>
    <p:sldId id="264" r:id="rId28"/>
    <p:sldId id="267" r:id="rId29"/>
    <p:sldId id="268" r:id="rId30"/>
    <p:sldId id="269" r:id="rId31"/>
    <p:sldId id="265" r:id="rId32"/>
    <p:sldId id="270" r:id="rId33"/>
    <p:sldId id="298" r:id="rId34"/>
    <p:sldId id="284" r:id="rId35"/>
    <p:sldId id="299" r:id="rId36"/>
    <p:sldId id="281" r:id="rId37"/>
    <p:sldId id="306" r:id="rId38"/>
    <p:sldId id="276" r:id="rId39"/>
    <p:sldId id="274" r:id="rId40"/>
    <p:sldId id="304" r:id="rId41"/>
    <p:sldId id="286" r:id="rId42"/>
    <p:sldId id="30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7E00"/>
    <a:srgbClr val="FFA7A7"/>
    <a:srgbClr val="2E643D"/>
    <a:srgbClr val="6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-1248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5F441-8030-4293-853B-DFE33D3C4504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98AD1-DF0E-4743-B2F6-1BE1C592A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06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98AD1-DF0E-4743-B2F6-1BE1C592AF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01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 is too high then you are far apart from other clusters and tightly packed.</a:t>
            </a:r>
          </a:p>
          <a:p>
            <a:r>
              <a:rPr lang="en-US" dirty="0" smtClean="0"/>
              <a:t>If a</a:t>
            </a:r>
            <a:r>
              <a:rPr lang="en-US" baseline="0" dirty="0" smtClean="0"/>
              <a:t> is too high then you are not tightly packed and could have overlapping points.</a:t>
            </a:r>
          </a:p>
          <a:p>
            <a:r>
              <a:rPr lang="en-US" baseline="0" dirty="0" smtClean="0"/>
              <a:t>If b = a then the clusters aren’t bad but differentiation of points is difficult</a:t>
            </a:r>
          </a:p>
          <a:p>
            <a:r>
              <a:rPr lang="en-US" dirty="0" smtClean="0"/>
              <a:t>Completeness = Precision</a:t>
            </a:r>
          </a:p>
          <a:p>
            <a:r>
              <a:rPr lang="en-US" dirty="0" smtClean="0"/>
              <a:t>Homogeneity</a:t>
            </a:r>
            <a:r>
              <a:rPr lang="en-US" baseline="0" dirty="0" smtClean="0"/>
              <a:t> = Recall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98AD1-DF0E-4743-B2F6-1BE1C592AF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00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(Graph Laplacian L = D – A)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D is the degree matrix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A is the adjacency matrix (In our case the weighted affinity matrix)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98AD1-DF0E-4743-B2F6-1BE1C592AF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89A5-7685-4704-A0D0-C66A66E22F89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002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C2C4C-098C-485B-AF05-42B125A55613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62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1859-47B3-429F-9B1F-B4FEEE26BCEE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7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78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E7955-8524-436B-9696-046672768196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972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62487-7D38-4FBE-B4AC-3ADB02312DA7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6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66F02-DFA2-4C8E-AF78-CAE70FD84EF9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1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1494E-603B-4594-B30B-719E8561E69D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94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C72D7-E617-4F8D-A572-D26B60A9B077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55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5A2A4C0-2464-4B4F-AB5D-EE48B613F86E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5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F4F6E-0E65-4E46-9719-DC8FDBC837BA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47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AA16EDA-1F51-4E50-B616-1679399A3693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1F5862E-1479-4498-8BE2-8710B950014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06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s.uni-saarland.de/chabada/CHABADA.pdf" TargetMode="External"/><Relationship Id="rId4" Type="http://schemas.openxmlformats.org/officeDocument/2006/relationships/hyperlink" Target="http://admire.necst.i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jp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ppbrain.com/stats/android-market-app-categorie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ncedirect.com/science/article/pii/0377042787901257" TargetMode="External"/><Relationship Id="rId4" Type="http://schemas.openxmlformats.org/officeDocument/2006/relationships/hyperlink" Target="http://ieeexplore.ieee.org/xpl/articleDetails.jsp?arnumber=476690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mp"/><Relationship Id="rId3" Type="http://schemas.openxmlformats.org/officeDocument/2006/relationships/hyperlink" Target="http://andradar.hosting.necst.it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m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iomedcentral.com/content/pdf/1741-7015-10-144.pdf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emesys-project.eu/nemesys/files/document/resources/Infrastructure_for_detecting_Android_malware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ports-archive.adm.cs.cmu.edu/anon/isr2014/CMU-ISR-14-116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335" y="750931"/>
            <a:ext cx="11225465" cy="3566160"/>
          </a:xfrm>
        </p:spPr>
        <p:txBody>
          <a:bodyPr>
            <a:noAutofit/>
          </a:bodyPr>
          <a:lstStyle/>
          <a:p>
            <a:pPr algn="ctr"/>
            <a:r>
              <a:rPr lang="en-US" sz="7000" dirty="0" smtClean="0">
                <a:solidFill>
                  <a:schemeClr val="tx2">
                    <a:lumMod val="50000"/>
                  </a:schemeClr>
                </a:solidFill>
              </a:rPr>
              <a:t>Are </a:t>
            </a:r>
            <a:r>
              <a:rPr lang="en-US" sz="7000" dirty="0">
                <a:solidFill>
                  <a:schemeClr val="tx2">
                    <a:lumMod val="50000"/>
                  </a:schemeClr>
                </a:solidFill>
              </a:rPr>
              <a:t>your personal data at </a:t>
            </a:r>
            <a:r>
              <a:rPr lang="en-US" sz="7000" dirty="0" smtClean="0">
                <a:solidFill>
                  <a:schemeClr val="tx2">
                    <a:lumMod val="50000"/>
                  </a:schemeClr>
                </a:solidFill>
              </a:rPr>
              <a:t>risk?</a:t>
            </a:r>
            <a:r>
              <a:rPr lang="en-US" sz="7000" dirty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sz="7000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7000" dirty="0">
                <a:solidFill>
                  <a:schemeClr val="tx2">
                    <a:lumMod val="50000"/>
                  </a:schemeClr>
                </a:solidFill>
              </a:rPr>
              <a:t>App analytics to the </a:t>
            </a:r>
            <a:r>
              <a:rPr lang="en-US" sz="7000" dirty="0" smtClean="0">
                <a:solidFill>
                  <a:schemeClr val="tx2">
                    <a:lumMod val="50000"/>
                  </a:schemeClr>
                </a:solidFill>
              </a:rPr>
              <a:t>rescue</a:t>
            </a:r>
            <a:endParaRPr lang="en-US" sz="7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55620"/>
            <a:ext cx="12192000" cy="183998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Prajit Kumar DaS</a:t>
            </a:r>
          </a:p>
          <a:p>
            <a:pPr algn="ctr"/>
            <a:r>
              <a:rPr lang="en-US" sz="2000" dirty="0" smtClean="0"/>
              <a:t>Advised by: Dr. Anupam Joshi </a:t>
            </a:r>
          </a:p>
          <a:p>
            <a:pPr algn="ctr"/>
            <a:r>
              <a:rPr lang="en-US" sz="2000" dirty="0" smtClean="0"/>
              <a:t>Co-advisor: Dr. Tim finin</a:t>
            </a:r>
          </a:p>
          <a:p>
            <a:pPr algn="ctr"/>
            <a:r>
              <a:rPr lang="en-US" sz="1800" dirty="0" smtClean="0"/>
              <a:t>In collaboration with: Drs. Nilanjan Banerjee, Ryan Robucci, TING ZHU, SANDEEP NARAYANAN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6DE27-A312-4249-AA75-70EBE5DCB3E2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1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196" y="1831928"/>
            <a:ext cx="11167086" cy="4173567"/>
          </a:xfrm>
        </p:spPr>
        <p:txBody>
          <a:bodyPr>
            <a:normAutofit lnSpcReduction="10000"/>
          </a:bodyPr>
          <a:lstStyle/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Checking App Behavior Against App </a:t>
            </a:r>
            <a:r>
              <a:rPr lang="en-US" dirty="0" smtClean="0">
                <a:hlinkClick r:id="rId3"/>
              </a:rPr>
              <a:t>Descriptions</a:t>
            </a:r>
            <a:endParaRPr lang="en-US" dirty="0" smtClean="0"/>
          </a:p>
          <a:p>
            <a:pPr marL="637096" lvl="1" indent="-227013">
              <a:buFont typeface="Wingdings" panose="05000000000000000000" pitchFamily="2" charset="2"/>
              <a:buChar char="§"/>
            </a:pPr>
            <a:r>
              <a:rPr lang="en-US" dirty="0" smtClean="0"/>
              <a:t>Uses clustering in app categories</a:t>
            </a:r>
          </a:p>
          <a:p>
            <a:pPr marL="637096" lvl="1" indent="-227013">
              <a:buFont typeface="Wingdings" panose="05000000000000000000" pitchFamily="2" charset="2"/>
              <a:buChar char="§"/>
            </a:pPr>
            <a:r>
              <a:rPr lang="en-US" dirty="0" smtClean="0"/>
              <a:t>Uses LDA to generate topics in app descriptions </a:t>
            </a:r>
          </a:p>
          <a:p>
            <a:pPr marL="637096" lvl="1" indent="-227013">
              <a:buFont typeface="Wingdings" panose="05000000000000000000" pitchFamily="2" charset="2"/>
              <a:buChar char="§"/>
            </a:pPr>
            <a:r>
              <a:rPr lang="en-US" dirty="0" smtClean="0"/>
              <a:t>Does a good job with respect to detecting app behavior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 smtClean="0">
                <a:hlinkClick r:id="rId4"/>
              </a:rPr>
              <a:t>ADMIRE</a:t>
            </a:r>
            <a:endParaRPr lang="en-US" dirty="0" smtClean="0"/>
          </a:p>
          <a:p>
            <a:pPr marL="637096" lvl="1" indent="-227013">
              <a:buFont typeface="Wingdings" panose="05000000000000000000" pitchFamily="2" charset="2"/>
              <a:buChar char="§"/>
            </a:pPr>
            <a:r>
              <a:rPr lang="en-US" dirty="0" smtClean="0"/>
              <a:t>System </a:t>
            </a:r>
            <a:r>
              <a:rPr lang="en-US" dirty="0"/>
              <a:t>lets you analyze different Android </a:t>
            </a:r>
            <a:r>
              <a:rPr lang="en-US" dirty="0" smtClean="0"/>
              <a:t>marketplaces </a:t>
            </a:r>
          </a:p>
          <a:p>
            <a:pPr marL="819976" lvl="2" indent="-227013">
              <a:buFont typeface="Wingdings" panose="05000000000000000000" pitchFamily="2" charset="2"/>
              <a:buChar char="§"/>
            </a:pPr>
            <a:r>
              <a:rPr lang="en-US" dirty="0" smtClean="0"/>
              <a:t>Match type, Ad, Deletion time, Deletion Behavior</a:t>
            </a:r>
            <a:endParaRPr lang="en-US" dirty="0"/>
          </a:p>
          <a:p>
            <a:pPr marL="637096" lvl="1" indent="-227013">
              <a:buFont typeface="Wingdings" panose="05000000000000000000" pitchFamily="2" charset="2"/>
              <a:buChar char="§"/>
            </a:pPr>
            <a:r>
              <a:rPr lang="en-US" dirty="0"/>
              <a:t>Searching potentially malicious applications.</a:t>
            </a:r>
          </a:p>
          <a:p>
            <a:pPr marL="819976" lvl="2" indent="-227013">
              <a:buFont typeface="Wingdings" panose="05000000000000000000" pitchFamily="2" charset="2"/>
              <a:buChar char="§"/>
            </a:pPr>
            <a:r>
              <a:rPr lang="en-US" dirty="0"/>
              <a:t>Uses signature matching(md5) for strong match</a:t>
            </a:r>
          </a:p>
          <a:p>
            <a:pPr marL="819976" lvl="2" indent="-227013">
              <a:buFont typeface="Wingdings" panose="05000000000000000000" pitchFamily="2" charset="2"/>
              <a:buChar char="§"/>
            </a:pPr>
            <a:r>
              <a:rPr lang="en-US" dirty="0"/>
              <a:t>Uses package matching for weak match</a:t>
            </a:r>
          </a:p>
          <a:p>
            <a:pPr marL="819976" lvl="2" indent="-227013">
              <a:buFont typeface="Wingdings" panose="05000000000000000000" pitchFamily="2" charset="2"/>
              <a:buChar char="§"/>
            </a:pPr>
            <a:r>
              <a:rPr lang="en-US" dirty="0"/>
              <a:t>Detects existence of Malware apps using the signature matching techniques</a:t>
            </a:r>
          </a:p>
          <a:p>
            <a:pPr marL="819976" lvl="2" indent="-227013">
              <a:buFont typeface="Wingdings" panose="05000000000000000000" pitchFamily="2" charset="2"/>
              <a:buChar char="§"/>
            </a:pPr>
            <a:r>
              <a:rPr lang="en-US" dirty="0"/>
              <a:t>Further detected market hopping, studied deletion rates of apps from marketplaces</a:t>
            </a:r>
          </a:p>
          <a:p>
            <a:pPr marL="819976" lvl="2" indent="-227013">
              <a:buFont typeface="Wingdings" panose="05000000000000000000" pitchFamily="2" charset="2"/>
              <a:buChar char="§"/>
            </a:pPr>
            <a:r>
              <a:rPr lang="en-US" dirty="0"/>
              <a:t>Rates marketplaces with respect to all the above factors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/>
              <a:t>We are different </a:t>
            </a:r>
            <a:r>
              <a:rPr lang="en-US" dirty="0" smtClean="0"/>
              <a:t>from ADMIRE because </a:t>
            </a:r>
            <a:r>
              <a:rPr lang="en-US" dirty="0"/>
              <a:t>we focus on app permissions info and app </a:t>
            </a:r>
            <a:r>
              <a:rPr lang="en-US" dirty="0" smtClean="0"/>
              <a:t>metadata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871B6-B80A-4126-98C0-566A7F76757B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9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80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7765" y="1813513"/>
            <a:ext cx="11983644" cy="4465906"/>
            <a:chOff x="385769" y="9897831"/>
            <a:chExt cx="21259799" cy="6691994"/>
          </a:xfrm>
        </p:grpSpPr>
        <p:sp>
          <p:nvSpPr>
            <p:cNvPr id="8" name="Rounded Rectangle 7"/>
            <p:cNvSpPr/>
            <p:nvPr/>
          </p:nvSpPr>
          <p:spPr>
            <a:xfrm>
              <a:off x="385769" y="9897831"/>
              <a:ext cx="6571114" cy="6691994"/>
            </a:xfrm>
            <a:prstGeom prst="roundRect">
              <a:avLst>
                <a:gd name="adj" fmla="val 7375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3044" y="13429176"/>
              <a:ext cx="2639060" cy="2996348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988762" y="9897831"/>
              <a:ext cx="7330012" cy="6691994"/>
            </a:xfrm>
            <a:prstGeom prst="roundRect">
              <a:avLst>
                <a:gd name="adj" fmla="val 471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83649" y="9897831"/>
              <a:ext cx="7261919" cy="6691994"/>
            </a:xfrm>
            <a:prstGeom prst="roundRect">
              <a:avLst>
                <a:gd name="adj" fmla="val 614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98657" y="9925198"/>
              <a:ext cx="21056095" cy="6172151"/>
              <a:chOff x="498657" y="9925198"/>
              <a:chExt cx="21056095" cy="6172151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509" y="12280877"/>
                <a:ext cx="2907798" cy="241402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53533" y="10521003"/>
                <a:ext cx="2903350" cy="3217009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657" y="14571055"/>
                <a:ext cx="4253835" cy="1526294"/>
              </a:xfrm>
              <a:prstGeom prst="rect">
                <a:avLst/>
              </a:prstGeom>
            </p:spPr>
          </p:pic>
          <p:sp>
            <p:nvSpPr>
              <p:cNvPr id="16" name="Bent Arrow 15"/>
              <p:cNvSpPr/>
              <p:nvPr/>
            </p:nvSpPr>
            <p:spPr>
              <a:xfrm>
                <a:off x="1233493" y="11046385"/>
                <a:ext cx="2820039" cy="1085101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31461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Bent Arrow 16"/>
              <p:cNvSpPr/>
              <p:nvPr/>
            </p:nvSpPr>
            <p:spPr>
              <a:xfrm rot="10800000" flipH="1">
                <a:off x="5601681" y="13609161"/>
                <a:ext cx="1371600" cy="2218663"/>
              </a:xfrm>
              <a:prstGeom prst="bentArrow">
                <a:avLst>
                  <a:gd name="adj1" fmla="val 21081"/>
                  <a:gd name="adj2" fmla="val 21021"/>
                  <a:gd name="adj3" fmla="val 25000"/>
                  <a:gd name="adj4" fmla="val 2142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ent Arrow 17"/>
              <p:cNvSpPr/>
              <p:nvPr/>
            </p:nvSpPr>
            <p:spPr>
              <a:xfrm rot="5400000" flipH="1">
                <a:off x="10581171" y="13806368"/>
                <a:ext cx="1371600" cy="3078935"/>
              </a:xfrm>
              <a:prstGeom prst="bentArrow">
                <a:avLst>
                  <a:gd name="adj1" fmla="val 21408"/>
                  <a:gd name="adj2" fmla="val 21021"/>
                  <a:gd name="adj3" fmla="val 25000"/>
                  <a:gd name="adj4" fmla="val 31778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84183" y="11046385"/>
                <a:ext cx="4134591" cy="3702050"/>
              </a:xfrm>
              <a:prstGeom prst="rect">
                <a:avLst/>
              </a:prstGeom>
            </p:spPr>
          </p:pic>
          <p:sp>
            <p:nvSpPr>
              <p:cNvPr id="20" name="Bent Arrow 19"/>
              <p:cNvSpPr/>
              <p:nvPr/>
            </p:nvSpPr>
            <p:spPr>
              <a:xfrm rot="5400000">
                <a:off x="15212263" y="11816998"/>
                <a:ext cx="1371600" cy="2830808"/>
              </a:xfrm>
              <a:prstGeom prst="bentArrow">
                <a:avLst>
                  <a:gd name="adj1" fmla="val 25000"/>
                  <a:gd name="adj2" fmla="val 24725"/>
                  <a:gd name="adj3" fmla="val 25000"/>
                  <a:gd name="adj4" fmla="val 29861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32872" y="14069910"/>
                <a:ext cx="3708471" cy="2006222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92123" y="10958092"/>
                <a:ext cx="2162629" cy="1800755"/>
              </a:xfrm>
              <a:prstGeom prst="rect">
                <a:avLst/>
              </a:prstGeom>
            </p:spPr>
          </p:pic>
          <p:sp>
            <p:nvSpPr>
              <p:cNvPr id="23" name="Bent Arrow 22"/>
              <p:cNvSpPr/>
              <p:nvPr/>
            </p:nvSpPr>
            <p:spPr>
              <a:xfrm rot="5400000" flipH="1">
                <a:off x="19377192" y="12258159"/>
                <a:ext cx="1371600" cy="2603367"/>
              </a:xfrm>
              <a:prstGeom prst="bentArrow">
                <a:avLst>
                  <a:gd name="adj1" fmla="val 24054"/>
                  <a:gd name="adj2" fmla="val 26397"/>
                  <a:gd name="adj3" fmla="val 24440"/>
                  <a:gd name="adj4" fmla="val 21152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622745" y="9925198"/>
                <a:ext cx="4210051" cy="1115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Stage 1: Data Collection</a:t>
                </a:r>
                <a:endParaRPr lang="en-US" sz="20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880524" y="9936228"/>
                <a:ext cx="5546486" cy="1115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Stage 2: Unsupervised Learning</a:t>
                </a:r>
                <a:endParaRPr lang="en-US" sz="20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4708304" y="9984924"/>
                <a:ext cx="6521791" cy="1521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Stage 3: Static/Dynamic Analytics, Prediction and Heuristics generation</a:t>
                </a:r>
                <a:endParaRPr 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50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data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the data look like?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0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According </a:t>
            </a:r>
            <a:r>
              <a:rPr lang="en-US" dirty="0" smtClean="0"/>
              <a:t>to </a:t>
            </a:r>
            <a:r>
              <a:rPr lang="en-US" dirty="0" smtClean="0">
                <a:hlinkClick r:id="rId2"/>
              </a:rPr>
              <a:t>AppBrain</a:t>
            </a:r>
            <a:endParaRPr lang="en-US" dirty="0" smtClean="0"/>
          </a:p>
          <a:p>
            <a:pPr lvl="1"/>
            <a:r>
              <a:rPr lang="en-US" dirty="0"/>
              <a:t>Current number of Android apps in the </a:t>
            </a:r>
            <a:r>
              <a:rPr lang="en-US" dirty="0" smtClean="0"/>
              <a:t>market: </a:t>
            </a:r>
            <a:r>
              <a:rPr lang="en-US" b="1" dirty="0" smtClean="0"/>
              <a:t>1,660,965</a:t>
            </a:r>
            <a:r>
              <a:rPr lang="en-US" dirty="0" smtClean="0"/>
              <a:t> (as of August 24, 2015)</a:t>
            </a:r>
          </a:p>
          <a:p>
            <a:pPr lvl="1"/>
            <a:r>
              <a:rPr lang="en-US" dirty="0"/>
              <a:t>54 App categories including Medical and Health &amp; Fitness</a:t>
            </a:r>
          </a:p>
          <a:p>
            <a:pPr lvl="1"/>
            <a:r>
              <a:rPr lang="en-US" b="1" dirty="0" smtClean="0"/>
              <a:t>49,024</a:t>
            </a:r>
            <a:r>
              <a:rPr lang="en-US" dirty="0" smtClean="0"/>
              <a:t> Health &amp; Fitness Apps and </a:t>
            </a:r>
            <a:r>
              <a:rPr lang="en-US" b="1" dirty="0" smtClean="0"/>
              <a:t>25,034</a:t>
            </a:r>
            <a:r>
              <a:rPr lang="en-US" dirty="0" smtClean="0"/>
              <a:t> Medical Apps</a:t>
            </a:r>
          </a:p>
          <a:p>
            <a:r>
              <a:rPr lang="en-US" dirty="0" smtClean="0"/>
              <a:t>App data collected</a:t>
            </a:r>
          </a:p>
          <a:p>
            <a:pPr lvl="1"/>
            <a:r>
              <a:rPr lang="en-US" dirty="0" smtClean="0"/>
              <a:t>Total app data collected: </a:t>
            </a:r>
            <a:r>
              <a:rPr lang="en-US" b="1" dirty="0"/>
              <a:t>1,305,103</a:t>
            </a:r>
            <a:endParaRPr lang="en-US" b="1" dirty="0" smtClean="0"/>
          </a:p>
          <a:p>
            <a:pPr lvl="1"/>
            <a:r>
              <a:rPr lang="en-US" b="1" dirty="0" smtClean="0"/>
              <a:t>48,231</a:t>
            </a:r>
            <a:r>
              <a:rPr lang="en-US" dirty="0" smtClean="0"/>
              <a:t> Health &amp; Fitness Apps and </a:t>
            </a:r>
            <a:r>
              <a:rPr lang="en-US" b="1" dirty="0" smtClean="0"/>
              <a:t>23,855</a:t>
            </a:r>
            <a:r>
              <a:rPr lang="en-US" dirty="0"/>
              <a:t> </a:t>
            </a:r>
            <a:r>
              <a:rPr lang="en-US" dirty="0" smtClean="0"/>
              <a:t>Medical Apps</a:t>
            </a:r>
            <a:endParaRPr lang="en-US" dirty="0"/>
          </a:p>
          <a:p>
            <a:r>
              <a:rPr lang="en-US" dirty="0" smtClean="0"/>
              <a:t>Does not reflect app permission info</a:t>
            </a:r>
          </a:p>
          <a:p>
            <a:pPr lvl="1"/>
            <a:r>
              <a:rPr lang="en-US" dirty="0" smtClean="0"/>
              <a:t>Total number of apps whose permissions have been collected: </a:t>
            </a:r>
            <a:r>
              <a:rPr lang="en-US" b="1" dirty="0" smtClean="0"/>
              <a:t>933,480</a:t>
            </a:r>
          </a:p>
          <a:p>
            <a:pPr lvl="1"/>
            <a:r>
              <a:rPr lang="en-US" b="1" dirty="0"/>
              <a:t>26,248</a:t>
            </a:r>
            <a:r>
              <a:rPr lang="en-US" dirty="0"/>
              <a:t> </a:t>
            </a:r>
            <a:r>
              <a:rPr lang="en-US" dirty="0" smtClean="0"/>
              <a:t>Health &amp; Fitness Apps and </a:t>
            </a:r>
            <a:r>
              <a:rPr lang="en-US" b="1" dirty="0"/>
              <a:t>14,247</a:t>
            </a:r>
            <a:r>
              <a:rPr lang="en-US" dirty="0"/>
              <a:t> Medical </a:t>
            </a:r>
            <a:r>
              <a:rPr lang="en-US" dirty="0" smtClean="0"/>
              <a:t>Apps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F57C6-6590-4006-90F6-3B12E5B16C4B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05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09335"/>
          </a:xfrm>
        </p:spPr>
        <p:txBody>
          <a:bodyPr/>
          <a:lstStyle/>
          <a:p>
            <a:r>
              <a:rPr lang="en-US" dirty="0" smtClean="0"/>
              <a:t>A bit more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3474720" cy="4023359"/>
          </a:xfrm>
        </p:spPr>
        <p:txBody>
          <a:bodyPr/>
          <a:lstStyle/>
          <a:p>
            <a:r>
              <a:rPr lang="en-US" dirty="0" smtClean="0"/>
              <a:t>Apps request</a:t>
            </a:r>
          </a:p>
          <a:p>
            <a:pPr lvl="1"/>
            <a:r>
              <a:rPr lang="en-US" dirty="0" smtClean="0"/>
              <a:t>235,869 unique permissions</a:t>
            </a:r>
          </a:p>
          <a:p>
            <a:pPr lvl="1"/>
            <a:r>
              <a:rPr lang="en-US" dirty="0" smtClean="0"/>
              <a:t>Top 20 requested permissions are shown</a:t>
            </a:r>
          </a:p>
          <a:p>
            <a:pPr lvl="1"/>
            <a:endParaRPr lang="en-US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012848"/>
              </p:ext>
            </p:extLst>
          </p:nvPr>
        </p:nvGraphicFramePr>
        <p:xfrm>
          <a:off x="4454770" y="1845734"/>
          <a:ext cx="7237047" cy="4084319"/>
        </p:xfrm>
        <a:graphic>
          <a:graphicData uri="http://schemas.openxmlformats.org/drawingml/2006/table">
            <a:tbl>
              <a:tblPr firstRow="1" bandRow="1" bandCol="1">
                <a:tableStyleId>{6E25E649-3F16-4E02-A733-19D2CDBF48F0}</a:tableStyleId>
              </a:tblPr>
              <a:tblGrid>
                <a:gridCol w="3094892"/>
                <a:gridCol w="4142155"/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 of apps requesting permission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Permission Name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859199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android.permission.INTERNET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726725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android.permission.ACCESS_NETWORK_STATE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560329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557428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android.permission.WRITE_EXTERNAL_STORAGE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346285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android.permission.READ_PHONE_STATE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294205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android.permission.WAKE_LOCK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263031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android.permission.ACCESS_FINE_LOCATION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247873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android.permission.ACCESS_WIFI_STATE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237815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android.permission.ACCESS_COARSE_LOCATION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234052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android.permission.VIBRATE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194944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android.permission.GET_ACCOUNTS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193073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com.google.android.c2dm.permission.RECEIVE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152209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android.permission.CAMERA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103478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android.permission.CALL_PHONE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93749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android.permission.RECEIVE_BOOT_COMPLETED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7622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77515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android.permission.RECORD_AUDIO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3B14A-0209-43E6-8443-B0631DA563F0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0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09335"/>
          </a:xfrm>
        </p:spPr>
        <p:txBody>
          <a:bodyPr/>
          <a:lstStyle/>
          <a:p>
            <a:r>
              <a:rPr lang="en-US" dirty="0" smtClean="0"/>
              <a:t>A bit more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046" y="1865274"/>
            <a:ext cx="3720123" cy="2331587"/>
          </a:xfrm>
        </p:spPr>
        <p:txBody>
          <a:bodyPr/>
          <a:lstStyle/>
          <a:p>
            <a:r>
              <a:rPr lang="en-US" dirty="0"/>
              <a:t>Top 20 requested </a:t>
            </a:r>
            <a:r>
              <a:rPr lang="en-US" dirty="0" smtClean="0"/>
              <a:t>permissions by: Healthcare apps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712105"/>
              </p:ext>
            </p:extLst>
          </p:nvPr>
        </p:nvGraphicFramePr>
        <p:xfrm>
          <a:off x="4353169" y="1865274"/>
          <a:ext cx="7026029" cy="4084319"/>
        </p:xfrm>
        <a:graphic>
          <a:graphicData uri="http://schemas.openxmlformats.org/drawingml/2006/table">
            <a:tbl>
              <a:tblPr firstRow="1" bandRow="1" bandCol="1">
                <a:tableStyleId>{6E25E649-3F16-4E02-A733-19D2CDBF48F0}</a:tableStyleId>
              </a:tblPr>
              <a:tblGrid>
                <a:gridCol w="3071446"/>
                <a:gridCol w="3954583"/>
              </a:tblGrid>
              <a:tr h="24250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 of apps requesting permission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Permission Name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24600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android.permission.INTERNET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20506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android.permission.ACCESS_NETWORK_STATE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15240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15203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android.permission.WRITE_EXTERNAL_STORAGE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android.permission.READ_PHONE_STATE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8986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android.permission.ACCESS_FINE_LOCATION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8462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android.permission.WAKE_LOCK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8163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android.permission.ACCESS_COARSE_LOCATION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7694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android.permission.VIBRATE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7439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com.google.android.c2dm.permission.RECEIVE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7107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android.permission.GET_ACCOUNTS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5293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android.permission.ACCESS_WIFI_STATE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5062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android.permission.CAMERA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3809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android.permission.CALL_PHONE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3210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android.permission.RECORD_AUDIO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2578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android.permission.RECEIVE_BOOT_COMPLETED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40845-8C21-4221-94C0-14260DE00727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86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09335"/>
          </a:xfrm>
        </p:spPr>
        <p:txBody>
          <a:bodyPr/>
          <a:lstStyle/>
          <a:p>
            <a:r>
              <a:rPr lang="en-US" dirty="0" smtClean="0"/>
              <a:t>A bit more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046" y="1865274"/>
            <a:ext cx="3540370" cy="1417187"/>
          </a:xfrm>
        </p:spPr>
        <p:txBody>
          <a:bodyPr/>
          <a:lstStyle/>
          <a:p>
            <a:r>
              <a:rPr lang="en-US" dirty="0"/>
              <a:t>Top 20 requested </a:t>
            </a:r>
            <a:r>
              <a:rPr lang="en-US" dirty="0" smtClean="0"/>
              <a:t>permissions by: Medical apps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07486"/>
              </p:ext>
            </p:extLst>
          </p:nvPr>
        </p:nvGraphicFramePr>
        <p:xfrm>
          <a:off x="4173416" y="1865274"/>
          <a:ext cx="7205783" cy="4084319"/>
        </p:xfrm>
        <a:graphic>
          <a:graphicData uri="http://schemas.openxmlformats.org/drawingml/2006/table">
            <a:tbl>
              <a:tblPr firstRow="1" bandRow="1" bandCol="1">
                <a:tableStyleId>{6E25E649-3F16-4E02-A733-19D2CDBF48F0}</a:tableStyleId>
              </a:tblPr>
              <a:tblGrid>
                <a:gridCol w="3102707"/>
                <a:gridCol w="4103076"/>
              </a:tblGrid>
              <a:tr h="242503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 of apps requesting permission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Permission Name</a:t>
                      </a:r>
                      <a:endParaRPr lang="en-US" sz="1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13484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android.permission.INTERNET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11198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android.permission.ACCESS_NETWORK_STATE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8393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8367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android.permission.WRITE_EXTERNAL_STORAGE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4477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android.permission.READ_PHONE_STATE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4191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android.permission.ACCESS_FINE_LOCATION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com.google.android.c2dm.permission.RECEIVE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4036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android.permission.GET_ACCOUNTS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3930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android.permission.WAKE_LOCK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3821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android.permission.ACCESS_COARSE_LOCATION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3694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android.permission.VIBRATE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2765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android.permission.ACCESS_WIFI_STATE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2688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android.permission.CAMERA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android.permission.CALL_PHONE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1551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android.permission.RECEIVE_BOOT_COMPLETED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6582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android.permission.RECORD_AUDIO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4B497-DEAA-4DED-9522-FB3CC4642226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90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95120"/>
          </a:xfrm>
        </p:spPr>
        <p:txBody>
          <a:bodyPr>
            <a:normAutofit/>
          </a:bodyPr>
          <a:lstStyle/>
          <a:p>
            <a:r>
              <a:rPr lang="en-US" dirty="0" smtClean="0"/>
              <a:t>App frequency vs Permissions requested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615944"/>
              </p:ext>
            </p:extLst>
          </p:nvPr>
        </p:nvGraphicFramePr>
        <p:xfrm>
          <a:off x="8120544" y="1191565"/>
          <a:ext cx="4062079" cy="5077471"/>
        </p:xfrm>
        <a:graphic>
          <a:graphicData uri="http://schemas.openxmlformats.org/drawingml/2006/table">
            <a:tbl>
              <a:tblPr firstRow="1" bandRow="1" bandCol="1">
                <a:tableStyleId>{6E25E649-3F16-4E02-A733-19D2CDBF48F0}</a:tableStyleId>
              </a:tblPr>
              <a:tblGrid>
                <a:gridCol w="3016380"/>
                <a:gridCol w="1045699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App Package </a:t>
                      </a:r>
                      <a:r>
                        <a:rPr lang="en-US" sz="1400" u="none" strike="noStrike" dirty="0" err="1" smtClean="0">
                          <a:effectLst/>
                        </a:rPr>
                        <a:t>Nzame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Permissions Count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com.blinkbuddies.musicalbabymobile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com.marthogames.muffinbutton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com.jakkarrlgames.mathguru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com.marthogames.starlander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com.fuengfahsoft.grabtiles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com.mwm.theball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com.brainandheart.brainheart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com.flyingcat.retroracing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com.mwm.thequest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com.cloudgames.snake2d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com.jtwtw.god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com.posstream.Monitor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com.mls.updater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8387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com.luiseduardohd.nid.miqueridosanta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com.team.angryballs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com.team.halloweenslicer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com.aqh.medways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jp.ryosuke.matsuuchi.testpermissions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com.webkey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com.cloudshell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125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  <a:tr h="1253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com.eurotronik.inurse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125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736" marR="7736" marT="7736" marB="0" anchor="b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7A55E-B66B-4061-98B4-60EFAE788F9E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1565"/>
            <a:ext cx="8120544" cy="50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88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1426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Top requested permissions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630311"/>
              </p:ext>
            </p:extLst>
          </p:nvPr>
        </p:nvGraphicFramePr>
        <p:xfrm>
          <a:off x="8108220" y="1000862"/>
          <a:ext cx="4083780" cy="5321776"/>
        </p:xfrm>
        <a:graphic>
          <a:graphicData uri="http://schemas.openxmlformats.org/drawingml/2006/table">
            <a:tbl>
              <a:tblPr firstRow="1" bandRow="1" bandCol="1">
                <a:tableStyleId>{6E25E649-3F16-4E02-A733-19D2CDBF48F0}</a:tableStyleId>
              </a:tblPr>
              <a:tblGrid>
                <a:gridCol w="801318"/>
                <a:gridCol w="3282462"/>
              </a:tblGrid>
              <a:tr h="19061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App Count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Permission Name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859199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android.permission.INTERNET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726725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android.permission.ACCESS_NETWORK_STATE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560329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android.permission.READ_EXTERNAL_STORAGE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557428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android.permission.WRITE_EXTERNAL_STORAGE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346285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android.permission.READ_PHONE_STATE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294205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android.permission.WAKE_LOCK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263031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android.permission.ACCESS_FINE_LOCATION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247873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android.permission.ACCESS_WIFI_STATE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237815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android.permission.ACCESS_COARSE_LOCATION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234052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android.permission.VIBRATE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194944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android.permission.GET_ACCOUNTS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193073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com.google.android.c2dm.permission.RECEIVE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152209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android.permission.CAMERA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103478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android.permission.CALL_PHONE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93749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android.permission.RECEIVE_BOOT_COMPLETED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77515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android.permission.RECORD_AUDIO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76072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com.android.vending.BILLING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37349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70459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 smtClean="0">
                          <a:effectLst/>
                        </a:rPr>
                        <a:t>com.google.android.providers.gsf.permission.READ_GSERVICES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66856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android.permission.READ_CONTACTS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60587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android.permission.GET_TASKS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48008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android.permission.SEND_SMS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40795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com.android.vending.CHECK_LICENSE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38237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android.permission.READ_CALL_LOG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37349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35931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android.permission.ACCESS_LOCATION_EXTRA_COMMANDS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  <a:tr h="19061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35250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android.permission.WRITE_CONTACTS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7736" marR="7736" marT="7736" marB="0" anchor="b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111AF-DDEF-4802-A202-BCDDB85B25CE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863"/>
            <a:ext cx="8108220" cy="532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81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8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methods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experiments did we run?</a:t>
            </a:r>
          </a:p>
          <a:p>
            <a:r>
              <a:rPr lang="en-US" dirty="0" smtClean="0"/>
              <a:t>What did we find?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6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evaluation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Cluster evaluation measures: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Internal: Detects the right number of clusters by measuring cluster tightness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 smtClean="0">
                <a:hlinkClick r:id="rId3"/>
              </a:rPr>
              <a:t>Silhouette </a:t>
            </a:r>
            <a:r>
              <a:rPr lang="en-US" dirty="0">
                <a:hlinkClick r:id="rId3"/>
              </a:rPr>
              <a:t>Coefficient</a:t>
            </a:r>
            <a:r>
              <a:rPr lang="en-US" dirty="0"/>
              <a:t> </a:t>
            </a:r>
            <a:r>
              <a:rPr lang="en-US" dirty="0" smtClean="0"/>
              <a:t>: Calculated </a:t>
            </a:r>
            <a:r>
              <a:rPr lang="en-US" dirty="0"/>
              <a:t>using the mean intra-cluster distance (a) and the mean nearest-cluster distance (b) for each </a:t>
            </a:r>
            <a:r>
              <a:rPr lang="en-US" dirty="0" smtClean="0"/>
              <a:t>sample as </a:t>
            </a:r>
            <a:r>
              <a:rPr lang="en-US" dirty="0"/>
              <a:t>(b - a) / max(a, b</a:t>
            </a:r>
            <a:r>
              <a:rPr lang="en-US" dirty="0" smtClean="0"/>
              <a:t>). 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dirty="0" smtClean="0"/>
              <a:t>Gives a notion of how each point lies within the cluster and how they are dissimilar to other clusters.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 smtClean="0"/>
              <a:t>Other measures: 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dirty="0" smtClean="0">
                <a:hlinkClick r:id="rId4" tooltip="Davies–Bouldin index"/>
              </a:rPr>
              <a:t>Davies–</a:t>
            </a:r>
            <a:r>
              <a:rPr lang="en-US" dirty="0" err="1" smtClean="0">
                <a:hlinkClick r:id="rId4" tooltip="Davies–Bouldin index"/>
              </a:rPr>
              <a:t>Bouldin</a:t>
            </a:r>
            <a:r>
              <a:rPr lang="en-US" dirty="0" smtClean="0">
                <a:hlinkClick r:id="rId4" tooltip="Davies–Bouldin index"/>
              </a:rPr>
              <a:t> index</a:t>
            </a:r>
            <a:r>
              <a:rPr lang="en-US" dirty="0" smtClean="0"/>
              <a:t> (1974) Ratio between inter cluster and intra cluster distance: Low value is good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External: Measures cluster assignment against ground truth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/>
              <a:t>Completeness Score: A clustering result satisfies completeness if all the data points that are members of a given class are elements of the same cluster.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dirty="0" smtClean="0"/>
              <a:t>Homogeneity </a:t>
            </a:r>
            <a:r>
              <a:rPr lang="en-US" dirty="0"/>
              <a:t>Score: A clustering result satisfies homogeneity if all of its clusters contain only data points which are members of a single class</a:t>
            </a:r>
            <a:r>
              <a:rPr lang="en-US" dirty="0" smtClean="0"/>
              <a:t>.</a:t>
            </a:r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ACDCE-708A-48FA-A358-AFC9991E0020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71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3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– Means: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39656"/>
          </a:xfrm>
        </p:spPr>
        <p:txBody>
          <a:bodyPr>
            <a:normAutofit/>
          </a:bodyPr>
          <a:lstStyle/>
          <a:p>
            <a:pPr marL="339725" indent="-282575">
              <a:buFont typeface="Wingdings" panose="05000000000000000000" pitchFamily="2" charset="2"/>
              <a:buChar char="Ø"/>
            </a:pPr>
            <a:r>
              <a:rPr lang="en-US" dirty="0" smtClean="0"/>
              <a:t>Select K points as initial centroids</a:t>
            </a:r>
          </a:p>
          <a:p>
            <a:pPr marL="339725" indent="-282575">
              <a:buFont typeface="Wingdings" panose="05000000000000000000" pitchFamily="2" charset="2"/>
              <a:buChar char="Ø"/>
            </a:pPr>
            <a:r>
              <a:rPr lang="en-US" dirty="0" smtClean="0"/>
              <a:t>Repeat</a:t>
            </a:r>
          </a:p>
          <a:p>
            <a:pPr marL="574675" lvl="1" indent="-282575">
              <a:buFont typeface="Wingdings" panose="05000000000000000000" pitchFamily="2" charset="2"/>
              <a:buChar char="Ø"/>
            </a:pPr>
            <a:r>
              <a:rPr lang="en-US" dirty="0" smtClean="0"/>
              <a:t>Form K clusters by assigning each point to its closest centroid</a:t>
            </a:r>
          </a:p>
          <a:p>
            <a:pPr marL="574675" lvl="1" indent="-282575">
              <a:buFont typeface="Wingdings" panose="05000000000000000000" pitchFamily="2" charset="2"/>
              <a:buChar char="Ø"/>
            </a:pPr>
            <a:r>
              <a:rPr lang="en-US" dirty="0" smtClean="0"/>
              <a:t>Re-compute the centroids (cluster mean point) of each cluster</a:t>
            </a:r>
          </a:p>
          <a:p>
            <a:pPr marL="339725" indent="-282575">
              <a:buFont typeface="Wingdings" panose="05000000000000000000" pitchFamily="2" charset="2"/>
              <a:buChar char="Ø"/>
            </a:pPr>
            <a:r>
              <a:rPr lang="en-US" dirty="0" smtClean="0"/>
              <a:t>Until convergence: No more changes in cluster assignment</a:t>
            </a:r>
          </a:p>
          <a:p>
            <a:endParaRPr lang="en-US" dirty="0" smtClean="0"/>
          </a:p>
          <a:p>
            <a:r>
              <a:rPr lang="en-US" dirty="0" smtClean="0"/>
              <a:t>What we did:</a:t>
            </a:r>
          </a:p>
          <a:p>
            <a:r>
              <a:rPr lang="en-US" dirty="0" smtClean="0"/>
              <a:t>Step 1: Transform </a:t>
            </a:r>
            <a:r>
              <a:rPr lang="en-US" dirty="0"/>
              <a:t>an app to a vector rep by </a:t>
            </a:r>
            <a:r>
              <a:rPr lang="en-US" dirty="0" smtClean="0"/>
              <a:t>marking the permissions </a:t>
            </a:r>
            <a:r>
              <a:rPr lang="en-US" dirty="0"/>
              <a:t>it </a:t>
            </a:r>
            <a:r>
              <a:rPr lang="en-US" dirty="0" smtClean="0"/>
              <a:t>requests</a:t>
            </a:r>
          </a:p>
          <a:p>
            <a:r>
              <a:rPr lang="en-US" dirty="0" smtClean="0"/>
              <a:t>Step 2: Use vector as an input to K-Means clustering </a:t>
            </a:r>
            <a:r>
              <a:rPr lang="en-US" i="1" dirty="0" smtClean="0">
                <a:solidFill>
                  <a:srgbClr val="00B050"/>
                </a:solidFill>
              </a:rPr>
              <a:t>– Does app category become evident?</a:t>
            </a:r>
          </a:p>
          <a:p>
            <a:r>
              <a:rPr lang="en-US" dirty="0" smtClean="0"/>
              <a:t>Step 3: Use different distance metrics and check with cluster evaluation results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F40F1-6E97-4CD3-9E44-1F9F88251526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07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measures – Euclidean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10115203" cy="449239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C3CB5-D403-4BAA-9A7B-16F186CD87F4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15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78787"/>
            <a:ext cx="10253785" cy="1450757"/>
          </a:xfrm>
        </p:spPr>
        <p:txBody>
          <a:bodyPr/>
          <a:lstStyle/>
          <a:p>
            <a:r>
              <a:rPr lang="en-US" dirty="0"/>
              <a:t>Internal measures </a:t>
            </a:r>
            <a:r>
              <a:rPr lang="en-US" dirty="0" smtClean="0"/>
              <a:t>– Manhattan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6263"/>
            <a:ext cx="10115203" cy="443025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8CCD6-7E92-4C27-B4F6-879542BECD61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7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measures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79" y="1847927"/>
            <a:ext cx="10205803" cy="401939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C0FBF-C089-4188-B0DA-164E66A0E3BC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42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Medical &amp; Healthcare Apps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1347440"/>
              </p:ext>
            </p:extLst>
          </p:nvPr>
        </p:nvGraphicFramePr>
        <p:xfrm>
          <a:off x="1213804" y="1737360"/>
          <a:ext cx="9941875" cy="42576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3470"/>
                <a:gridCol w="3013470"/>
                <a:gridCol w="3914935"/>
              </a:tblGrid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AppPkgName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Assignment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AppCategory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com.fitnow.loseit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com.webmd.android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com.drugscom.app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com.ovuline.pregnancy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air.com.peppapig.paintbox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Educational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com.t11.skyviewfree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gov.nasa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com.google.android.stardroid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Books &amp; Reference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com.turner.cnvideoapp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 &amp; Video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com.nextradioapp.nextradio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Music &amp; Audio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com.camerasideas.instashot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Photography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com.foxsports.videogo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Sports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com.theopen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Sports</a:t>
                      </a:r>
                    </a:p>
                  </a:txBody>
                  <a:tcPr marL="9525" marR="9525" marT="9525" marB="0" anchor="b"/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com.tregware.radar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Weather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6D53A-9C66-4930-87E8-69DB5A50C0A3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5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All Medical Apps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937765"/>
              </p:ext>
            </p:extLst>
          </p:nvPr>
        </p:nvGraphicFramePr>
        <p:xfrm>
          <a:off x="1213804" y="1737360"/>
          <a:ext cx="9941875" cy="2838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99173"/>
                <a:gridCol w="2435703"/>
                <a:gridCol w="3006999"/>
              </a:tblGrid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AppPkgName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Assignment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AppCategory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com.drugscom.app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com.ovuline.pregnancy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com.jardogs.fmhmobile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com.goodrx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com.microphone.earspy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com.hp.pregnancy.lite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com.carezone.caredroid.careapp.medications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com.smsrobot.period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epic.mychart.android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Medical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AE356-B15B-4F33-B394-956B11F7558A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1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 </a:t>
            </a:r>
            <a:r>
              <a:rPr lang="en-US" dirty="0"/>
              <a:t>A</a:t>
            </a:r>
            <a:r>
              <a:rPr lang="en-US" dirty="0" smtClean="0"/>
              <a:t>ll Health &amp; Fitness Apps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8793187"/>
              </p:ext>
            </p:extLst>
          </p:nvPr>
        </p:nvGraphicFramePr>
        <p:xfrm>
          <a:off x="1213804" y="1737360"/>
          <a:ext cx="9941875" cy="31222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99173"/>
                <a:gridCol w="2435703"/>
                <a:gridCol w="3006999"/>
              </a:tblGrid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AppPkgName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Assignment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AppCategory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com.fitnow.loseit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com.webmd.android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com.period.tracker.lite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com.popularapp.periodcalendar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com.cvs.launchers.cvs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com.babycenter.pregnancytracker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com.fitbit.FitbitMobile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com.myfitnesspal.android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com.google.android.apps.fitness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com.tayu.tau.pedometer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 &amp; Fitness</a:t>
                      </a:r>
                    </a:p>
                  </a:txBody>
                  <a:tcPr marL="9525" marR="9525" marT="9525" marB="0" anchor="b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C14AD-180E-4358-9B32-3620E33FF5E4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69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263055" cy="1450757"/>
          </a:xfrm>
        </p:spPr>
        <p:txBody>
          <a:bodyPr/>
          <a:lstStyle/>
          <a:p>
            <a:r>
              <a:rPr lang="en-US" dirty="0" smtClean="0"/>
              <a:t>Worldwide marketplace(s) malware stats</a:t>
            </a:r>
            <a:endParaRPr lang="en-US" dirty="0"/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45" y="1846263"/>
            <a:ext cx="10009435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00458" y="5977468"/>
            <a:ext cx="229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credit </a:t>
            </a:r>
            <a:r>
              <a:rPr lang="en-US" dirty="0" smtClean="0">
                <a:hlinkClick r:id="rId3"/>
              </a:rPr>
              <a:t>ADMIRE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480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Finance apps seem to pretty uniform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213804" y="1737360"/>
          <a:ext cx="9941875" cy="2838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52256"/>
                <a:gridCol w="3752256"/>
                <a:gridCol w="2437363"/>
              </a:tblGrid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AppPkgName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Assignment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AppCategory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com.google.android.apps.walletnfcrel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com.infonow.bofa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com.paypal.android.p2pmobile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com.geico.mobile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com.creditkarma.mobile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com.acorns.android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com.chase.sig.android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com.venmo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com.wf.wellsfargomobile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2D957-706A-421B-B676-97349FEAA7E9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43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Apps seem like the best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4558784"/>
              </p:ext>
            </p:extLst>
          </p:nvPr>
        </p:nvGraphicFramePr>
        <p:xfrm>
          <a:off x="1213804" y="1737360"/>
          <a:ext cx="9941875" cy="31222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26861"/>
                <a:gridCol w="1977651"/>
                <a:gridCol w="2437363"/>
              </a:tblGrid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AppPkgName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Assignment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AppCategory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com.aviary.android.feather.plugins.borders.free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com.aviary.android.feather.plugins.filters.original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com.aviary.android.feather.plugins.stickers.free_stickers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com.estrongs.chromecast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com.foxfi.addon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com.mxtech.ffmpeg.v7_neon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com.mxtech.ffmpeg.v7_vfpv3d16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com.google.samples.apps.cardboarddemo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com.google.vr.cardboard.apps.designlab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28176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com.ivona.tts</a:t>
                      </a: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Libraries &amp; Demo</a:t>
                      </a:r>
                    </a:p>
                  </a:txBody>
                  <a:tcPr marL="9525" marR="9525" marT="9525" marB="0" anchor="b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D1909-830C-419A-8520-7B47230D2354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3804" y="4859655"/>
            <a:ext cx="9941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read phone status and identity, full network </a:t>
            </a:r>
            <a:r>
              <a:rPr lang="en-US" sz="1600" dirty="0" smtClean="0"/>
              <a:t>access, read </a:t>
            </a:r>
            <a:r>
              <a:rPr lang="en-US" sz="1600" dirty="0"/>
              <a:t>sensitive log data, full network </a:t>
            </a:r>
            <a:r>
              <a:rPr lang="en-US" sz="1600" dirty="0" smtClean="0"/>
              <a:t>access, find </a:t>
            </a:r>
            <a:r>
              <a:rPr lang="en-US" sz="1600" dirty="0"/>
              <a:t>accounts on the device, control vibration, run at startup, read Google service configuration, full network </a:t>
            </a:r>
            <a:r>
              <a:rPr lang="en-US" sz="1600" dirty="0" smtClean="0"/>
              <a:t>access, modify </a:t>
            </a:r>
            <a:r>
              <a:rPr lang="en-US" sz="1600" dirty="0"/>
              <a:t>or delete the contents of your USB storage, read the contents of your USB storage, Wi-Fi connection information, view Wi-Fi connections, Google Play license check, full network access, prevent device from sleeping, view network </a:t>
            </a:r>
            <a:r>
              <a:rPr lang="en-US" sz="1600" dirty="0" smtClean="0"/>
              <a:t>connections, precise </a:t>
            </a:r>
            <a:r>
              <a:rPr lang="en-US" sz="1600" dirty="0"/>
              <a:t>location (GPS and network-based), draw over other apps</a:t>
            </a:r>
          </a:p>
        </p:txBody>
      </p:sp>
    </p:spTree>
    <p:extLst>
      <p:ext uri="{BB962C8B-B14F-4D97-AF65-F5344CB8AC3E}">
        <p14:creationId xmlns:p14="http://schemas.microsoft.com/office/powerpoint/2010/main" val="63158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see in cluster 5?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read phone status and </a:t>
            </a:r>
            <a:r>
              <a:rPr lang="en-US" dirty="0" smtClean="0"/>
              <a:t>identity, full </a:t>
            </a:r>
            <a:r>
              <a:rPr lang="en-US" dirty="0"/>
              <a:t>network access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read sensitive log </a:t>
            </a:r>
            <a:r>
              <a:rPr lang="en-US" dirty="0" smtClean="0"/>
              <a:t>data, full </a:t>
            </a:r>
            <a:r>
              <a:rPr lang="en-US" dirty="0"/>
              <a:t>network access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find accounts on the </a:t>
            </a:r>
            <a:r>
              <a:rPr lang="en-US" dirty="0" smtClean="0"/>
              <a:t>device, control vibration, run </a:t>
            </a:r>
            <a:r>
              <a:rPr lang="en-US" dirty="0"/>
              <a:t>at </a:t>
            </a:r>
            <a:r>
              <a:rPr lang="en-US" dirty="0" smtClean="0"/>
              <a:t>startup, read </a:t>
            </a:r>
            <a:r>
              <a:rPr lang="en-US" dirty="0"/>
              <a:t>Google service </a:t>
            </a:r>
            <a:r>
              <a:rPr lang="en-US" dirty="0" smtClean="0"/>
              <a:t>configuration, full </a:t>
            </a:r>
            <a:r>
              <a:rPr lang="en-US" dirty="0"/>
              <a:t>network access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modify or delete the contents of your USB </a:t>
            </a:r>
            <a:r>
              <a:rPr lang="en-US" dirty="0" smtClean="0"/>
              <a:t>storage, read </a:t>
            </a:r>
            <a:r>
              <a:rPr lang="en-US" dirty="0"/>
              <a:t>the contents of your USB </a:t>
            </a:r>
            <a:r>
              <a:rPr lang="en-US" dirty="0" smtClean="0"/>
              <a:t>storage, Wi-Fi </a:t>
            </a:r>
            <a:r>
              <a:rPr lang="en-US" dirty="0"/>
              <a:t>connection </a:t>
            </a:r>
            <a:r>
              <a:rPr lang="en-US" dirty="0" smtClean="0"/>
              <a:t>information, view </a:t>
            </a:r>
            <a:r>
              <a:rPr lang="en-US" dirty="0"/>
              <a:t>Wi-Fi </a:t>
            </a:r>
            <a:r>
              <a:rPr lang="en-US" dirty="0" smtClean="0"/>
              <a:t>connections, Google </a:t>
            </a:r>
            <a:r>
              <a:rPr lang="en-US" dirty="0"/>
              <a:t>Play license </a:t>
            </a:r>
            <a:r>
              <a:rPr lang="en-US" dirty="0" smtClean="0"/>
              <a:t>check, full </a:t>
            </a:r>
            <a:r>
              <a:rPr lang="en-US" dirty="0"/>
              <a:t>network </a:t>
            </a:r>
            <a:r>
              <a:rPr lang="en-US" dirty="0" smtClean="0"/>
              <a:t>access, prevent </a:t>
            </a:r>
            <a:r>
              <a:rPr lang="en-US" dirty="0"/>
              <a:t>device from </a:t>
            </a:r>
            <a:r>
              <a:rPr lang="en-US" dirty="0" smtClean="0"/>
              <a:t>sleeping, view </a:t>
            </a:r>
            <a:r>
              <a:rPr lang="en-US" dirty="0"/>
              <a:t>network connections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precise location (GPS and network-based</a:t>
            </a:r>
            <a:r>
              <a:rPr lang="en-US" dirty="0" smtClean="0"/>
              <a:t>), draw </a:t>
            </a:r>
            <a:r>
              <a:rPr lang="en-US" dirty="0"/>
              <a:t>over other apps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9E6CA-A19F-457D-B1EE-AB91CA2D6297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86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Hypothesis and Problems faced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Hypothesis: Common permissions aren’t distinguishing, perhaps uncommon ones are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Feature </a:t>
            </a:r>
            <a:r>
              <a:rPr lang="en-US" dirty="0"/>
              <a:t>set </a:t>
            </a:r>
            <a:r>
              <a:rPr lang="en-US" dirty="0" smtClean="0"/>
              <a:t>of 239k unique app permissions and data space of 1 million app samples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High dimensionality problem: Clustering process runs out of memory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Data space possibly non-convex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Cluster analysis does not produce good results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Solution?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Use Spectral clustering, which uses a notion of affinity of data instead of Euclidean distance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Will be able to carry out clustering in non-convex data space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Will help reducing the high dimensional feature representation to a lower dimensional space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33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Spectral Clustering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Using Weighted </a:t>
            </a:r>
            <a:r>
              <a:rPr lang="en-US" dirty="0" err="1" smtClean="0"/>
              <a:t>Jaccard</a:t>
            </a:r>
            <a:r>
              <a:rPr lang="en-US" dirty="0" smtClean="0"/>
              <a:t> Similarity Metric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86770-0236-44C3-8AB3-5327B89933E7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22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Spectral: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58813"/>
          </a:xfrm>
        </p:spPr>
        <p:txBody>
          <a:bodyPr>
            <a:normAutofit/>
          </a:bodyPr>
          <a:lstStyle/>
          <a:p>
            <a:r>
              <a:rPr lang="en-US" dirty="0" smtClean="0"/>
              <a:t>Step 1: Compute weights for all app permissions found using following function.</a:t>
            </a:r>
          </a:p>
          <a:p>
            <a:endParaRPr lang="en-US" dirty="0" smtClean="0"/>
          </a:p>
          <a:p>
            <a:pPr marL="112713" lvl="1" indent="-112713">
              <a:buNone/>
            </a:pPr>
            <a:r>
              <a:rPr lang="en-US" sz="2000" dirty="0" smtClean="0"/>
              <a:t>	</a:t>
            </a:r>
          </a:p>
          <a:p>
            <a:pPr marL="112713" lvl="1" indent="-112713">
              <a:buNone/>
            </a:pPr>
            <a:r>
              <a:rPr lang="en-US" sz="2000" dirty="0" smtClean="0"/>
              <a:t>	Step 2: Create vector of permissions for each app.</a:t>
            </a:r>
          </a:p>
          <a:p>
            <a:pPr marL="112713" lvl="1" indent="-112713">
              <a:buNone/>
            </a:pPr>
            <a:r>
              <a:rPr lang="en-US" sz="2000" dirty="0"/>
              <a:t>	</a:t>
            </a:r>
            <a:r>
              <a:rPr lang="en-US" sz="2000" dirty="0" smtClean="0"/>
              <a:t>Step 3: For each app pair compute Weighted </a:t>
            </a:r>
            <a:r>
              <a:rPr lang="en-US" sz="2000" dirty="0" err="1" smtClean="0"/>
              <a:t>Jaccard</a:t>
            </a:r>
            <a:r>
              <a:rPr lang="en-US" sz="2000" dirty="0" smtClean="0"/>
              <a:t> Similarity metric as below:</a:t>
            </a:r>
          </a:p>
          <a:p>
            <a:pPr marL="168275" lvl="1" indent="0">
              <a:buNone/>
            </a:pPr>
            <a:endParaRPr lang="en-US" sz="2000" dirty="0" smtClean="0">
              <a:latin typeface="Cambria Math" panose="02040503050406030204" pitchFamily="18" charset="0"/>
              <a:ea typeface="Cambria Math" panose="02040503050406030204" pitchFamily="18" charset="0"/>
              <a:sym typeface="Symbol" panose="05050102010706020507" pitchFamily="18" charset="2"/>
            </a:endParaRPr>
          </a:p>
          <a:p>
            <a:pPr marL="168275" lvl="1" indent="0">
              <a:buNone/>
            </a:pPr>
            <a:endParaRPr lang="en-US" sz="2000" dirty="0">
              <a:sym typeface="Symbol" panose="05050102010706020507" pitchFamily="18" charset="2"/>
            </a:endParaRPr>
          </a:p>
          <a:p>
            <a:r>
              <a:rPr lang="en-US" dirty="0" smtClean="0"/>
              <a:t>Step 4: Use the computed similarity metric as an input to Spectral Clustering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760846" y="3722212"/>
                <a:ext cx="6731267" cy="7058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𝐽𝑆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</m:d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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appset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,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x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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y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∑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WeightOfPerm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permSet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)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perSet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))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∑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WeightOfPerm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permSet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)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perSet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))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846" y="3722212"/>
                <a:ext cx="6731267" cy="7058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72038" y="2190193"/>
                <a:ext cx="4908884" cy="7058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𝑊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𝑝</m:t>
                          </m:r>
                        </m:e>
                      </m:d>
                      <m:r>
                        <m:rPr>
                          <m:nor/>
                        </m:rPr>
                        <a:rPr lang="en-US" b="0" i="0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</m:t>
                      </m:r>
                      <m:r>
                        <m:rPr>
                          <m:nor/>
                        </m:rPr>
                        <a:rPr lang="en-US" b="0" i="0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perm</m:t>
                      </m:r>
                      <m:r>
                        <m:rPr>
                          <m:nor/>
                        </m:rP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set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∑</m:t>
                          </m:r>
                          <m:r>
                            <m:rPr>
                              <m:nor/>
                            </m:rPr>
                            <a:rPr lang="en-US" b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total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number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of</m:t>
                          </m:r>
                          <m: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apps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∑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apps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requesting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permission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038" y="2190193"/>
                <a:ext cx="4908884" cy="7058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3644-D50A-41E2-8E66-1A468273BEDF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37" y="3689321"/>
            <a:ext cx="7230484" cy="7716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551" y="2163177"/>
            <a:ext cx="5287113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1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Spectral: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588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Pre processing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Construct affinity matrix for all data points (using similarity metric)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Decomposition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Compute eigenvalue and eigenvectors of the matrix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Using dimensionality reduction algorithms map each point to a lower-dimensional representation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Thus representing matrix with a set of most dominant eigenvectors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Clustering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Assign clusters using K-Means with the new representation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B3644-D50A-41E2-8E66-1A468273BEDF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8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tutorial on Spectral Clustering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48" y="1737360"/>
            <a:ext cx="8113730" cy="461858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636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263" y="286603"/>
            <a:ext cx="10467474" cy="1450757"/>
          </a:xfrm>
        </p:spPr>
        <p:txBody>
          <a:bodyPr/>
          <a:lstStyle/>
          <a:p>
            <a:r>
              <a:rPr lang="en-US" dirty="0" smtClean="0"/>
              <a:t>Internal Measures – WJS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C5299-9DED-479A-B5AB-0130C775DEA7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38</a:t>
            </a:fld>
            <a:endParaRPr lang="en-US"/>
          </a:p>
        </p:txBody>
      </p:sp>
      <p:pic>
        <p:nvPicPr>
          <p:cNvPr id="8" name="Content Placeholder 7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64" y="1846263"/>
            <a:ext cx="10467474" cy="4474638"/>
          </a:xfrm>
        </p:spPr>
      </p:pic>
    </p:spTree>
    <p:extLst>
      <p:ext uri="{BB962C8B-B14F-4D97-AF65-F5344CB8AC3E}">
        <p14:creationId xmlns:p14="http://schemas.microsoft.com/office/powerpoint/2010/main" val="742725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097280" y="744114"/>
            <a:ext cx="10467474" cy="10047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External Measures – WJS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C9D9C-4FFE-40D7-A0C9-9CCE27FFE0C7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8901"/>
            <a:ext cx="12192000" cy="45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29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 smtClean="0"/>
              <a:t>National Health Service (</a:t>
            </a:r>
            <a:r>
              <a:rPr lang="en-US" dirty="0"/>
              <a:t>England</a:t>
            </a:r>
            <a:r>
              <a:rPr lang="en-US" dirty="0" smtClean="0"/>
              <a:t>) tests programs to ensure clinical data safety standards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 smtClean="0"/>
              <a:t>Despite the strict vetting process apps were recently found to have flouted </a:t>
            </a:r>
            <a:r>
              <a:rPr lang="en-US" dirty="0"/>
              <a:t>privacy standards and sent data without encrypting </a:t>
            </a:r>
            <a:r>
              <a:rPr lang="en-US" dirty="0" smtClean="0"/>
              <a:t>it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 smtClean="0"/>
              <a:t>Found in study by Dr. Kit </a:t>
            </a:r>
            <a:r>
              <a:rPr lang="en-US" dirty="0" err="1" smtClean="0"/>
              <a:t>Huckvale</a:t>
            </a:r>
            <a:r>
              <a:rPr lang="en-US" dirty="0" smtClean="0"/>
              <a:t> at the Imperial College of London</a:t>
            </a:r>
          </a:p>
          <a:p>
            <a:pPr marL="344488" indent="-227013">
              <a:buFont typeface="Wingdings" panose="05000000000000000000" pitchFamily="2" charset="2"/>
              <a:buChar char="§"/>
            </a:pPr>
            <a:endParaRPr lang="en-US" dirty="0"/>
          </a:p>
          <a:p>
            <a:pPr marL="344488" indent="-227013">
              <a:buFont typeface="Wingdings" panose="05000000000000000000" pitchFamily="2" charset="2"/>
              <a:buChar char="§"/>
            </a:pPr>
            <a:r>
              <a:rPr lang="en-US" dirty="0" smtClean="0"/>
              <a:t>Analyzing and finding flaws in new apps from older observed patterns is necessary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Flaws in coding standards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44287" y="5977468"/>
            <a:ext cx="8447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Ref: </a:t>
            </a:r>
            <a:r>
              <a:rPr lang="en-US" dirty="0">
                <a:hlinkClick r:id="rId2"/>
              </a:rPr>
              <a:t>Apps for asthma self-management: a systematic assessment of content and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04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72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5881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Clustering by itself is not generating usable features for rule generation.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What else can we do?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In </a:t>
            </a:r>
            <a:r>
              <a:rPr lang="en-US" dirty="0"/>
              <a:t>Clusters manually </a:t>
            </a:r>
            <a:r>
              <a:rPr lang="en-US" dirty="0" smtClean="0"/>
              <a:t>annotate apps which are “weird”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Run dynamic analysis on emulator for monitoring app behavior and matching to “weirdness”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Matching app descriptions to app permission requests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AF63E-F571-4D49-AAFF-84B61EB55AD7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98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444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39177" y="227712"/>
            <a:ext cx="10113645" cy="580156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12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The </a:t>
            </a:r>
            <a:r>
              <a:rPr lang="en-US" dirty="0" err="1" smtClean="0"/>
              <a:t>Stagefright</a:t>
            </a:r>
            <a:r>
              <a:rPr lang="en-US" dirty="0" smtClean="0"/>
              <a:t> vulnerability</a:t>
            </a:r>
          </a:p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Free download of spy apps to capture user SMS, bank </a:t>
            </a:r>
            <a:r>
              <a:rPr lang="en-US" dirty="0" err="1" smtClean="0"/>
              <a:t>mTANs</a:t>
            </a:r>
            <a:r>
              <a:rPr lang="en-US" dirty="0"/>
              <a:t> </a:t>
            </a:r>
            <a:r>
              <a:rPr lang="en-US" dirty="0" smtClean="0"/>
              <a:t>and voice calls</a:t>
            </a:r>
          </a:p>
          <a:p>
            <a:pPr marL="344488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Detecting vector attacks like </a:t>
            </a:r>
            <a:r>
              <a:rPr lang="en-US" dirty="0" err="1" smtClean="0"/>
              <a:t>Stagefright</a:t>
            </a:r>
            <a:r>
              <a:rPr lang="en-US" dirty="0" smtClean="0"/>
              <a:t>, is it possible?</a:t>
            </a:r>
          </a:p>
          <a:p>
            <a:pPr marL="637096" lvl="1" indent="-285750">
              <a:buFont typeface="Wingdings" panose="05000000000000000000" pitchFamily="2" charset="2"/>
              <a:buChar char="§"/>
            </a:pPr>
            <a:r>
              <a:rPr lang="en-US" dirty="0" smtClean="0"/>
              <a:t>The </a:t>
            </a:r>
            <a:r>
              <a:rPr lang="en-US" dirty="0" smtClean="0">
                <a:hlinkClick r:id="rId2"/>
              </a:rPr>
              <a:t>Nemesys</a:t>
            </a:r>
            <a:r>
              <a:rPr lang="en-US" dirty="0" smtClean="0"/>
              <a:t> project proposes a malware taxonomy to detect app malware behavior: Bots, SMS sender, </a:t>
            </a:r>
            <a:r>
              <a:rPr lang="en-US" dirty="0" err="1" smtClean="0"/>
              <a:t>Infostealer</a:t>
            </a:r>
            <a:r>
              <a:rPr lang="en-US" dirty="0" smtClean="0"/>
              <a:t>, Privilege elevator, Rootkits, Trojan Bank, Adware and Droppers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66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don’t know (or perhaps care)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Users’ data is being shared without their knowledge as per </a:t>
            </a:r>
            <a:r>
              <a:rPr lang="en-US" dirty="0" smtClean="0">
                <a:hlinkClick r:id="rId2"/>
              </a:rPr>
              <a:t>CMU study</a:t>
            </a:r>
            <a:endParaRPr lang="en-US" dirty="0" smtClean="0"/>
          </a:p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Users rarely read or understand permissions</a:t>
            </a:r>
          </a:p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“Privacy nudges” were used to make them aware of data sharing</a:t>
            </a:r>
          </a:p>
          <a:p>
            <a:pPr marL="344488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344488" indent="-285750">
              <a:buFont typeface="Wingdings" panose="05000000000000000000" pitchFamily="2" charset="2"/>
              <a:buChar char="§"/>
            </a:pPr>
            <a:r>
              <a:rPr lang="en-US" dirty="0" smtClean="0"/>
              <a:t>There is a need to automatically find out rules that would protect users’ data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26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don’t know (or perhaps care)</a:t>
            </a:r>
            <a:endParaRPr lang="en-US" dirty="0"/>
          </a:p>
        </p:txBody>
      </p:sp>
      <p:pic>
        <p:nvPicPr>
          <p:cNvPr id="7" name="Content Placeholder 6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591" y="1846263"/>
            <a:ext cx="7161143" cy="40227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E3780-8CCD-4E7C-8A7D-BD7BD5F966E8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08989" y="5972961"/>
            <a:ext cx="3683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2015 US Mobile app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206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dirty="0" smtClean="0"/>
              <a:t>Permission analytics will help us find vulnerabilities in Android apps.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Permissions are enough to classify apps into app purpose categories.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Will yield outlier apps.</a:t>
            </a:r>
          </a:p>
          <a:p>
            <a:pPr marL="457200" indent="-457200">
              <a:buFont typeface="+mj-lt"/>
              <a:buAutoNum type="arabicParenR"/>
            </a:pPr>
            <a:r>
              <a:rPr lang="en-US" smtClean="0"/>
              <a:t>Will help us generate </a:t>
            </a:r>
            <a:r>
              <a:rPr lang="en-US" dirty="0" smtClean="0"/>
              <a:t>Rules for access control.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04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7F4E3-72F6-48B2-9FCD-1576F317A359}" type="datetime2">
              <a:rPr lang="en-US" smtClean="0"/>
              <a:t>Friday, October 23,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UMBC Ebiquity Research Group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862E-1479-4498-8BE2-8710B95001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9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2684</TotalTime>
  <Words>2184</Words>
  <Application>Microsoft Macintosh PowerPoint</Application>
  <PresentationFormat>Custom</PresentationFormat>
  <Paragraphs>671</Paragraphs>
  <Slides>42</Slides>
  <Notes>3</Notes>
  <HiddenSlides>8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Retrospect</vt:lpstr>
      <vt:lpstr>Are your personal data at risk? App analytics to the rescue</vt:lpstr>
      <vt:lpstr>Motivation</vt:lpstr>
      <vt:lpstr>Worldwide marketplace(s) malware stats</vt:lpstr>
      <vt:lpstr>Flaws in coding standards</vt:lpstr>
      <vt:lpstr>Malware apps</vt:lpstr>
      <vt:lpstr>Users don’t know (or perhaps care)</vt:lpstr>
      <vt:lpstr>Users don’t know (or perhaps care)</vt:lpstr>
      <vt:lpstr>Hypothesis</vt:lpstr>
      <vt:lpstr>Related Work</vt:lpstr>
      <vt:lpstr>Related work</vt:lpstr>
      <vt:lpstr>System Architecture</vt:lpstr>
      <vt:lpstr>System Architecture</vt:lpstr>
      <vt:lpstr>Experimental data</vt:lpstr>
      <vt:lpstr>Data collection stats</vt:lpstr>
      <vt:lpstr>A bit more stats</vt:lpstr>
      <vt:lpstr>A bit more stats</vt:lpstr>
      <vt:lpstr>A bit more stats</vt:lpstr>
      <vt:lpstr>App frequency vs Permissions requested</vt:lpstr>
      <vt:lpstr>Top requested permissions</vt:lpstr>
      <vt:lpstr>Evaluation methods</vt:lpstr>
      <vt:lpstr>Cluster evaluation </vt:lpstr>
      <vt:lpstr>K-Means Clustering</vt:lpstr>
      <vt:lpstr>K – Means: Process</vt:lpstr>
      <vt:lpstr>Internal measures – Euclidean</vt:lpstr>
      <vt:lpstr>Internal measures – Manhattan</vt:lpstr>
      <vt:lpstr>External measures</vt:lpstr>
      <vt:lpstr>Results for Medical &amp; Healthcare Apps</vt:lpstr>
      <vt:lpstr>Results for All Medical Apps</vt:lpstr>
      <vt:lpstr>Results for All Health &amp; Fitness Apps</vt:lpstr>
      <vt:lpstr>Finance apps seem to pretty uniform</vt:lpstr>
      <vt:lpstr>Library Apps seem like the best</vt:lpstr>
      <vt:lpstr>What did we see in cluster 5?</vt:lpstr>
      <vt:lpstr>A Hypothesis and Problems faced</vt:lpstr>
      <vt:lpstr>Spectral Clustering</vt:lpstr>
      <vt:lpstr>Spectral: Process</vt:lpstr>
      <vt:lpstr>Spectral: Process</vt:lpstr>
      <vt:lpstr>Online tutorial on Spectral Clustering</vt:lpstr>
      <vt:lpstr>Internal Measures – WJS</vt:lpstr>
      <vt:lpstr>PowerPoint Presentation</vt:lpstr>
      <vt:lpstr>Conclusion</vt:lpstr>
      <vt:lpstr>Continuing work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Play Store</dc:title>
  <dc:creator>Prajit Kumar Das</dc:creator>
  <cp:lastModifiedBy>Prajit Kumar Das</cp:lastModifiedBy>
  <cp:revision>171</cp:revision>
  <dcterms:created xsi:type="dcterms:W3CDTF">2015-07-06T12:55:11Z</dcterms:created>
  <dcterms:modified xsi:type="dcterms:W3CDTF">2015-10-23T15:13:29Z</dcterms:modified>
</cp:coreProperties>
</file>